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7a3d25d6-94a1-42c9-c2cc-cd712e1c0cc1}">
          <p14:sldIdLst>
            <p14:sldId id="256"/>
          </p14:sldIdLst>
        </p14:section>
        <p14:section name="Reglas" id="{c34c0808-9145-1d01-9962-fdc758e426e8}">
          <p14:sldIdLst>
            <p14:sldId id="257"/>
          </p14:sldIdLst>
        </p14:section>
        <p14:section name="A · Reconocer" id="{58e0af31-b3b8-249b-b45a-23fa52cb02cf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B · Dibujar" id="{7ddc0d1b-fdfd-4419-71ad-c103779462e8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C · Con minutos" id="{2d4d3e30-31ba-901c-11bc-fb1adb4fb035}">
          <p14:sldIdLst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D · Tres acertijos" id="{b313d65c-5588-029b-e06c-c77606f494c3}">
          <p14:sldIdLst>
            <p14:sldId id="287"/>
            <p14:sldId id="288"/>
            <p14:sldId id="289"/>
            <p14:sldId id="290"/>
            <p14:sldId id="291"/>
            <p14:sldId id="292"/>
            <p14:sldId id="293"/>
          </p14:sldIdLst>
        </p14:section>
        <p14:section name="Cierre" id="{bcaa4c7a-6838-5dd9-f678-9b762fe2f29d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Respuestas: A 1:00 → 30° · B 5:00 → 150° · C 2:00 → 60° · D 4:00 → 120° · E 7:00 → 150° · F 11:00 → 30°.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A, C, E y G (tres números de distancia). En estos relojes el horero está roto: apunta justo a un número.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A, C, E, G (cinco números de distancia).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Respuestas: A 90° · B 150° · C 60° · D 120° · E 180° · F 90°. Cuidado con B: por el lado corto son 5 números.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 (número al que apunta el minutero): A horero en 12, 90° → 3 o 9 · B horero en 3, 180° → 9 · C horero en 6, 90° → 9 o 3 · D horero en 2, 180° → 8 · E horero en 9, 90° → 12 o 6 · F horero en 7, 180° →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 (número al que apunta el minutero): A horero en 12, 30° → 1 o 11 · B horero en 4, 60° → 6 o 2 · C horero en 9, 30° → 10 o 8 · D horero en 1, 60° → 3 o 11 · E horero en 6, 30° → 7 o 5 · F horero en 10, 60° → 12 o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 (número al que apunta el minutero): A horero en 12, 120° → 4 o 8 · B horero en 3, 150° → 8 o 10 · C horero en 5, 120° → 9 o 1 · D horero en 8, 150° → 1 o 3 · E horero en 11, 120° → 3 o 7 · F horero en 6, 150° → 11 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Respuestas (número al que apunta el minutero): A horero en 2, 90° → 5 o 11 · B horero en 7, 30° → 8 o 6 · C horero en 4, 150° → 9 o 11 · D horero en 10, 120° → 2 o 6 · E horero en 1, 180° → 7 · F horero en 8, 60° → 10 o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 (2:00), D (3:15), E (9:45) y G (1:05). Trampa: a las 3:15 y a las 9:45 las agujas no están juntas del 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130°.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A, E y G. El horero tiene que ir a juego con el minutero: «y media» → a mitad de camino; «y cuarto» → a un cuarto; «menos cuarto» → a tres cuartos.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pasan 150 minutos. Horero 75°; minutero 900°, dos vueltas y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 (4:20, 10°), C (6:30, 15°), E (9:50, 5°) y G (12:05, 27,5°).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11 segundos, no 10. Entre 6 campanadas hay 5 huecos de 1 segundo; entre 12 hay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dos rectas paralelas, una entre el 10-11 y el 2-3, otra entre el 8-9 y el 4-5. Trozos: 11+12+1+2 = 26, 10+9+3+4 = 26, 8+7+6+5 = 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las 4:00. A las 8:20 el horero estaría 10° pasado el 8, y aquí está justo en una marca. Si el horero está justo en una marca, es una hora en punto y el minutero apunta al 12. Girando el reloj hasta poner arriba la aguja larga, la corta señala el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PORTADA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SEPARADOR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ACERTIJO-image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SOLUCION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4846320" cy="1691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46634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DO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ERTIJO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20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UCION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image" Target="../media/image-22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image" Target="../media/image-26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image" Target="../media/image-30-6.png"/><Relationship Id="rId7" Type="http://schemas.openxmlformats.org/officeDocument/2006/relationships/image" Target="../media/image-30-7.png"/><Relationship Id="rId8" Type="http://schemas.openxmlformats.org/officeDocument/2006/relationships/image" Target="../media/image-30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Acertijos del reloj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Parte 1: reconocer y dibujar ángulos</a:t>
            </a:r>
            <a:endParaRPr lang="en-US" sz="1600" dirty="0"/>
          </a:p>
          <a:p>
            <a:pPr algn="l" indent="0" marL="0">
              <a:buNone/>
            </a:pPr>
            <a:r>
              <a:rPr lang="en-US" sz="1600" i="1" dirty="0">
                <a:solidFill>
                  <a:schemeClr val="accent5"/>
                </a:solidFill>
              </a:rPr>
              <a:t>A la manera de Henry E. Dudeney</a:t>
            </a:r>
            <a:endParaRPr lang="en-US" sz="16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MathGames · 1.º-2.º ESO</a:t>
            </a:r>
            <a:endParaRPr lang="en-US" sz="1600" dirty="0"/>
          </a:p>
        </p:txBody>
      </p:sp>
      <p:pic>
        <p:nvPicPr>
          <p:cNvPr id="4" name="Image 0" descr="Reloj antiguo a las 10: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0" y="777240"/>
            <a:ext cx="3017520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ANTES DE EMPEZAR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Minutero y horero</a:t>
            </a:r>
            <a:endParaRPr lang="en-US" sz="2400" dirty="0"/>
          </a:p>
        </p:txBody>
      </p:sp>
      <p:pic>
        <p:nvPicPr>
          <p:cNvPr id="4" name="Image 0" descr="Las 3:30, con el ángulo de 75° pint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108960" cy="3108960"/>
          </a:xfrm>
          <a:prstGeom prst="rect">
            <a:avLst/>
          </a:prstGeom>
        </p:spPr>
      </p:pic>
      <p:sp>
        <p:nvSpPr>
          <p:cNvPr id="5" name="numeral"/>
          <p:cNvSpPr/>
          <p:nvPr/>
        </p:nvSpPr>
        <p:spPr>
          <a:xfrm>
            <a:off x="4206240" y="1508760"/>
            <a:ext cx="566928" cy="56692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206240" y="1508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I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83480" y="146304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aguja larga es el minutero; la corta, el horero. Entre dos números hay 30°.</a:t>
            </a:r>
            <a:endParaRPr lang="en-US" sz="1500" dirty="0"/>
          </a:p>
        </p:txBody>
      </p:sp>
      <p:sp>
        <p:nvSpPr>
          <p:cNvPr id="8" name="numeral"/>
          <p:cNvSpPr/>
          <p:nvPr/>
        </p:nvSpPr>
        <p:spPr>
          <a:xfrm>
            <a:off x="4206240" y="2532888"/>
            <a:ext cx="566928" cy="56692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206240" y="25328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II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983480" y="2487168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El horero no se queda quieto: avanza 0,5° cada minuto. A las 3:30 está a medio camino entre el III y el IV.</a:t>
            </a:r>
            <a:endParaRPr lang="en-US" sz="1500" dirty="0"/>
          </a:p>
        </p:txBody>
      </p:sp>
      <p:sp>
        <p:nvSpPr>
          <p:cNvPr id="11" name="numeral"/>
          <p:cNvSpPr/>
          <p:nvPr/>
        </p:nvSpPr>
        <p:spPr>
          <a:xfrm>
            <a:off x="4206240" y="3557016"/>
            <a:ext cx="566928" cy="566928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206240" y="3557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III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983480" y="3511296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Entre las agujas hay dos ángulos; «el ángulo» es el menor, como mucho 180°.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A · Reconocer ángulos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Las horas en punto y los relojes con el horero roto, que apunta justo a un número. Entre dos números, 30°.</a:t>
            </a:r>
            <a:endParaRPr lang="en-US" sz="1600" dirty="0"/>
          </a:p>
        </p:txBody>
      </p:sp>
      <p:pic>
        <p:nvPicPr>
          <p:cNvPr id="4" name="Image 0" descr="Reloj a las 4:0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 · ESCRIBE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¿Qué ángulo forman las agujas en cada reloj?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Cuenta los números de distancia y multiplica por 30°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2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¿En qué relojes forman las agujas un ángulo recto?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pic>
        <p:nvPicPr>
          <p:cNvPr id="6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pic>
        <p:nvPicPr>
          <p:cNvPr id="8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pic>
        <p:nvPicPr>
          <p:cNvPr id="10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pic>
        <p:nvPicPr>
          <p:cNvPr id="12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pic>
        <p:nvPicPr>
          <p:cNvPr id="14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pic>
        <p:nvPicPr>
          <p:cNvPr id="1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pic>
        <p:nvPicPr>
          <p:cNvPr id="18" name="Image 7" descr="Reloj H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2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Rectos: A, C,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73152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5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90°</a:t>
            </a:r>
            <a:endParaRPr lang="en-US" sz="1400" dirty="0"/>
          </a:p>
        </p:txBody>
      </p:sp>
      <p:pic>
        <p:nvPicPr>
          <p:cNvPr id="8" name="Image 1" descr="Reloj B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269748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60°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466344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2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90°</a:t>
            </a:r>
            <a:endParaRPr lang="en-US" sz="1400" dirty="0"/>
          </a:p>
        </p:txBody>
      </p:sp>
      <p:pic>
        <p:nvPicPr>
          <p:cNvPr id="15" name="Image 3" descr="Reloj D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662940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180°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73152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9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73152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90°</a:t>
            </a:r>
            <a:endParaRPr lang="en-US" sz="1400" dirty="0"/>
          </a:p>
        </p:txBody>
      </p:sp>
      <p:pic>
        <p:nvPicPr>
          <p:cNvPr id="22" name="Image 5" descr="Reloj F">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sp>
        <p:nvSpPr>
          <p:cNvPr id="24" name="Text 16"/>
          <p:cNvSpPr txBox="1"/>
          <p:nvPr/>
        </p:nvSpPr>
        <p:spPr>
          <a:xfrm>
            <a:off x="269748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120°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2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sp>
        <p:nvSpPr>
          <p:cNvPr id="28" name="Text 19"/>
          <p:cNvSpPr txBox="1"/>
          <p:nvPr/>
        </p:nvSpPr>
        <p:spPr>
          <a:xfrm>
            <a:off x="466344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90°</a:t>
            </a:r>
            <a:endParaRPr lang="en-US" sz="1400" dirty="0"/>
          </a:p>
        </p:txBody>
      </p:sp>
      <p:pic>
        <p:nvPicPr>
          <p:cNvPr id="29" name="Image 7" descr="Reloj H">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31" name="Text 21"/>
          <p:cNvSpPr txBox="1"/>
          <p:nvPr/>
        </p:nvSpPr>
        <p:spPr>
          <a:xfrm>
            <a:off x="662940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150°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3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¿En qué relojes forman las agujas un ángulo de 150°?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pic>
        <p:nvPicPr>
          <p:cNvPr id="6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pic>
        <p:nvPicPr>
          <p:cNvPr id="8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pic>
        <p:nvPicPr>
          <p:cNvPr id="10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pic>
        <p:nvPicPr>
          <p:cNvPr id="12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pic>
        <p:nvPicPr>
          <p:cNvPr id="14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pic>
        <p:nvPicPr>
          <p:cNvPr id="1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pic>
        <p:nvPicPr>
          <p:cNvPr id="18" name="Image 7" descr="Reloj H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3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150°: A, C,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73152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5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150°</a:t>
            </a:r>
            <a:endParaRPr lang="en-US" sz="1400" dirty="0"/>
          </a:p>
        </p:txBody>
      </p:sp>
      <p:pic>
        <p:nvPicPr>
          <p:cNvPr id="8" name="Image 1" descr="Reloj B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269748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120°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466344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2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150°</a:t>
            </a:r>
            <a:endParaRPr lang="en-US" sz="1400" dirty="0"/>
          </a:p>
        </p:txBody>
      </p:sp>
      <p:pic>
        <p:nvPicPr>
          <p:cNvPr id="15" name="Image 3" descr="Reloj D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662940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120°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73152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9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73152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150°</a:t>
            </a:r>
            <a:endParaRPr lang="en-US" sz="1400" dirty="0"/>
          </a:p>
        </p:txBody>
      </p:sp>
      <p:pic>
        <p:nvPicPr>
          <p:cNvPr id="22" name="Image 5" descr="Reloj F">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sp>
        <p:nvSpPr>
          <p:cNvPr id="24" name="Text 16"/>
          <p:cNvSpPr txBox="1"/>
          <p:nvPr/>
        </p:nvSpPr>
        <p:spPr>
          <a:xfrm>
            <a:off x="269748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180°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2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sp>
        <p:nvSpPr>
          <p:cNvPr id="28" name="Text 19"/>
          <p:cNvSpPr txBox="1"/>
          <p:nvPr/>
        </p:nvSpPr>
        <p:spPr>
          <a:xfrm>
            <a:off x="466344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150°</a:t>
            </a:r>
            <a:endParaRPr lang="en-US" sz="1400" dirty="0"/>
          </a:p>
        </p:txBody>
      </p:sp>
      <p:pic>
        <p:nvPicPr>
          <p:cNvPr id="29" name="Image 7" descr="Reloj H">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31" name="Text 21"/>
          <p:cNvSpPr txBox="1"/>
          <p:nvPr/>
        </p:nvSpPr>
        <p:spPr>
          <a:xfrm>
            <a:off x="662940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120°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4 · ESCRIBE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El horero está roto. ¿Qué ángulo forman las agujas en cada reloj?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____°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4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Por el lado más corto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180°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B · Dibuja el minutero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El horero está roto y apunta a un número. Dibuja el minutero para que las agujas formen el ángulo que se pide. A veces hay dos maneras.</a:t>
            </a:r>
            <a:endParaRPr lang="en-US" sz="1600" dirty="0"/>
          </a:p>
        </p:txBody>
      </p:sp>
      <p:pic>
        <p:nvPicPr>
          <p:cNvPr id="4" name="Image 0" descr="Reloj con solo el horer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5 · DIBUJA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Dibuja el minutero: ángulo recto o llano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180°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180°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180°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5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Soluciones: ángulo recto o llano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 o 9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 o 3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 o 6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6 · DIBUJA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Dibuja el minutero: 30° o 60°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6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Soluciones: 30° o 60°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 o 11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 o 2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10 o 8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 o 11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 o 5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 o 8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7 · DIBUJA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Dibuja el minutero: 120° o 150°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7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Soluciones: 120° o 150°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 o 8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 o 10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 o 1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 o 3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 o 7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11 o 1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8 · DIBUJA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Mezclados: dibuja las dos posiciones cuando haya dos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90°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30°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150°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120°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180°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8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Soluciones: una o dos posiciones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17320"/>
            <a:ext cx="1325880" cy="1325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436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228600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5 o 11</a:t>
            </a:r>
            <a:endParaRPr lang="en-US" sz="2000" dirty="0"/>
          </a:p>
        </p:txBody>
      </p:sp>
      <p:pic>
        <p:nvPicPr>
          <p:cNvPr id="7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1417320"/>
            <a:ext cx="1325880" cy="1325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29184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498348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 o 6</a:t>
            </a:r>
            <a:endParaRPr lang="en-US" sz="2000" dirty="0"/>
          </a:p>
        </p:txBody>
      </p:sp>
      <p:pic>
        <p:nvPicPr>
          <p:cNvPr id="10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417320"/>
            <a:ext cx="1325880" cy="13258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989320" y="1417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18516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 o 11</a:t>
            </a:r>
            <a:endParaRPr lang="en-US" sz="2000" dirty="0"/>
          </a:p>
        </p:txBody>
      </p:sp>
      <p:pic>
        <p:nvPicPr>
          <p:cNvPr id="13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36392"/>
            <a:ext cx="1325880" cy="132588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9436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228600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 o 6</a:t>
            </a:r>
            <a:endParaRPr lang="en-US" sz="2000" dirty="0"/>
          </a:p>
        </p:txBody>
      </p:sp>
      <p:pic>
        <p:nvPicPr>
          <p:cNvPr id="16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80" y="3136392"/>
            <a:ext cx="1325880" cy="1325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29184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498348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</a:t>
            </a:r>
            <a:endParaRPr lang="en-US" sz="2000" dirty="0"/>
          </a:p>
        </p:txBody>
      </p:sp>
      <p:pic>
        <p:nvPicPr>
          <p:cNvPr id="19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136392"/>
            <a:ext cx="1325880" cy="1325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989320" y="3136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7680960" y="3570732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10 o 6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C · Con minutos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Ahora el horero va a juego con el minutero: avanza medio grado cada minuto.</a:t>
            </a:r>
            <a:endParaRPr lang="en-US" sz="1600" dirty="0"/>
          </a:p>
        </p:txBody>
      </p:sp>
      <p:pic>
        <p:nvPicPr>
          <p:cNvPr id="4" name="Image 0" descr="Reloj a las 3:3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9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¿En qué relojes forman las agujas un ángulo agudo, menor de 90°?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pic>
        <p:nvPicPr>
          <p:cNvPr id="6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pic>
        <p:nvPicPr>
          <p:cNvPr id="8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pic>
        <p:nvPicPr>
          <p:cNvPr id="10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pic>
        <p:nvPicPr>
          <p:cNvPr id="12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pic>
        <p:nvPicPr>
          <p:cNvPr id="14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pic>
        <p:nvPicPr>
          <p:cNvPr id="1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pic>
        <p:nvPicPr>
          <p:cNvPr id="18" name="Image 7" descr="Reloj H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9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Agudos: A, D,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73152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5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2:00 → 60°</a:t>
            </a:r>
            <a:endParaRPr lang="en-US" sz="1400" dirty="0"/>
          </a:p>
        </p:txBody>
      </p:sp>
      <p:pic>
        <p:nvPicPr>
          <p:cNvPr id="8" name="Image 1" descr="Reloj B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269748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4:00 → 120°</a:t>
            </a:r>
            <a:endParaRPr lang="en-US" sz="1400" dirty="0"/>
          </a:p>
        </p:txBody>
      </p:sp>
      <p:pic>
        <p:nvPicPr>
          <p:cNvPr id="11" name="Image 2" descr="Reloj C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66344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12:30 → 165°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662940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5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662940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3:15 → 7,5°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73152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9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73152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9:45 → 22,5°</a:t>
            </a:r>
            <a:endParaRPr lang="en-US" sz="1400" dirty="0"/>
          </a:p>
        </p:txBody>
      </p:sp>
      <p:pic>
        <p:nvPicPr>
          <p:cNvPr id="22" name="Image 5" descr="Reloj F">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sp>
        <p:nvSpPr>
          <p:cNvPr id="24" name="Text 16"/>
          <p:cNvSpPr txBox="1"/>
          <p:nvPr/>
        </p:nvSpPr>
        <p:spPr>
          <a:xfrm>
            <a:off x="269748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6:00 → 180°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2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sp>
        <p:nvSpPr>
          <p:cNvPr id="28" name="Text 19"/>
          <p:cNvSpPr txBox="1"/>
          <p:nvPr/>
        </p:nvSpPr>
        <p:spPr>
          <a:xfrm>
            <a:off x="466344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1:05 → 2,5°</a:t>
            </a:r>
            <a:endParaRPr lang="en-US" sz="1400" dirty="0"/>
          </a:p>
        </p:txBody>
      </p:sp>
      <p:pic>
        <p:nvPicPr>
          <p:cNvPr id="29" name="Image 7" descr="Reloj H">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31" name="Text 21"/>
          <p:cNvSpPr txBox="1"/>
          <p:nvPr/>
        </p:nvSpPr>
        <p:spPr>
          <a:xfrm>
            <a:off x="662940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7:20 → 100°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10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¿Qué ángulo forman las agujas a las 8:20?</a:t>
            </a:r>
            <a:endParaRPr lang="en-US" sz="2400" dirty="0"/>
          </a:p>
        </p:txBody>
      </p:sp>
      <p:pic>
        <p:nvPicPr>
          <p:cNvPr id="4" name="Image 0" descr="Reloj a las 8: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874520"/>
            <a:ext cx="393192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663440" y="20574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8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8:20</a:t>
            </a:r>
            <a:endParaRPr lang="en-US" sz="4800" dirty="0"/>
          </a:p>
        </p:txBody>
      </p:sp>
      <p:sp>
        <p:nvSpPr>
          <p:cNvPr id="7" name="Text 4"/>
          <p:cNvSpPr txBox="1"/>
          <p:nvPr/>
        </p:nvSpPr>
        <p:spPr>
          <a:xfrm>
            <a:off x="4663440" y="306324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Respuesta:  ______ 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10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8:20 → 130°</a:t>
            </a:r>
            <a:endParaRPr lang="en-US" sz="2400" dirty="0"/>
          </a:p>
        </p:txBody>
      </p:sp>
      <p:pic>
        <p:nvPicPr>
          <p:cNvPr id="4" name="Image 0" descr="Las 8:20 con 130° pinta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480560" y="160020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Minutero, en el IV: 20 · 6° = 120°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Horero: 8 · 30° = 240°, y 20 · 0,5° = 10° más: 250°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Ángulo: 250° − 120° = 130°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480560" y="34290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130°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11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Un relojero torpe ha montado mal algunos relojes. ¿Cuáles marcan una hora imposible?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pic>
        <p:nvPicPr>
          <p:cNvPr id="6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pic>
        <p:nvPicPr>
          <p:cNvPr id="8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pic>
        <p:nvPicPr>
          <p:cNvPr id="10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pic>
        <p:nvPicPr>
          <p:cNvPr id="12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pic>
        <p:nvPicPr>
          <p:cNvPr id="14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pic>
        <p:nvPicPr>
          <p:cNvPr id="1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pic>
        <p:nvPicPr>
          <p:cNvPr id="18" name="Image 7" descr="Reloj H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11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Imposibles: A,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73152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5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imposible</a:t>
            </a:r>
            <a:endParaRPr lang="en-US" sz="1400" dirty="0"/>
          </a:p>
        </p:txBody>
      </p:sp>
      <p:pic>
        <p:nvPicPr>
          <p:cNvPr id="8" name="Image 1" descr="Reloj B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269748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3:30</a:t>
            </a:r>
            <a:endParaRPr lang="en-US" sz="1400" dirty="0"/>
          </a:p>
        </p:txBody>
      </p:sp>
      <p:pic>
        <p:nvPicPr>
          <p:cNvPr id="11" name="Image 2" descr="Reloj C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66344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9:00</a:t>
            </a:r>
            <a:endParaRPr lang="en-US" sz="1400" dirty="0"/>
          </a:p>
        </p:txBody>
      </p:sp>
      <p:pic>
        <p:nvPicPr>
          <p:cNvPr id="14" name="Image 3" descr="Reloj D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662940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2:15</a:t>
            </a:r>
            <a:endParaRPr lang="en-US" sz="1400" dirty="0"/>
          </a:p>
        </p:txBody>
      </p:sp>
      <p:sp>
        <p:nvSpPr>
          <p:cNvPr id="17" name="card"/>
          <p:cNvSpPr/>
          <p:nvPr/>
        </p:nvSpPr>
        <p:spPr>
          <a:xfrm>
            <a:off x="73152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8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sp>
        <p:nvSpPr>
          <p:cNvPr id="20" name="Text 13"/>
          <p:cNvSpPr txBox="1"/>
          <p:nvPr/>
        </p:nvSpPr>
        <p:spPr>
          <a:xfrm>
            <a:off x="73152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imposible</a:t>
            </a:r>
            <a:endParaRPr lang="en-US" sz="1400" dirty="0"/>
          </a:p>
        </p:txBody>
      </p:sp>
      <p:pic>
        <p:nvPicPr>
          <p:cNvPr id="21" name="Image 5" descr="Reloj F">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sp>
        <p:nvSpPr>
          <p:cNvPr id="23" name="Text 15"/>
          <p:cNvSpPr txBox="1"/>
          <p:nvPr/>
        </p:nvSpPr>
        <p:spPr>
          <a:xfrm>
            <a:off x="269748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10:20</a:t>
            </a:r>
            <a:endParaRPr lang="en-US" sz="1400" dirty="0"/>
          </a:p>
        </p:txBody>
      </p:sp>
      <p:sp>
        <p:nvSpPr>
          <p:cNvPr id="24" name="card"/>
          <p:cNvSpPr/>
          <p:nvPr/>
        </p:nvSpPr>
        <p:spPr>
          <a:xfrm>
            <a:off x="466344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25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sp>
        <p:nvSpPr>
          <p:cNvPr id="27" name="Text 18"/>
          <p:cNvSpPr txBox="1"/>
          <p:nvPr/>
        </p:nvSpPr>
        <p:spPr>
          <a:xfrm>
            <a:off x="466344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imposible</a:t>
            </a:r>
            <a:endParaRPr lang="en-US" sz="1400" dirty="0"/>
          </a:p>
        </p:txBody>
      </p:sp>
      <p:pic>
        <p:nvPicPr>
          <p:cNvPr id="28" name="Image 7" descr="Reloj H">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30" name="Text 20"/>
          <p:cNvSpPr txBox="1"/>
          <p:nvPr/>
        </p:nvSpPr>
        <p:spPr>
          <a:xfrm>
            <a:off x="662940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4:45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12 · DOS NÚMEROS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 las 9:10 a las 11:40, ¿cuántos grados gira el horero? ¿Y el minutero?</a:t>
            </a:r>
            <a:endParaRPr lang="en-US" sz="2400" dirty="0"/>
          </a:p>
        </p:txBody>
      </p:sp>
      <p:pic>
        <p:nvPicPr>
          <p:cNvPr id="4" name="Image 0" descr="Reloj a las 9: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00200"/>
            <a:ext cx="2651760" cy="2651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520440" y="2514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chemeClr val="accent2"/>
                </a:solidFill>
              </a:rPr>
              <a:t>→</a:t>
            </a:r>
            <a:endParaRPr lang="en-US" sz="4000" dirty="0"/>
          </a:p>
        </p:txBody>
      </p:sp>
      <p:pic>
        <p:nvPicPr>
          <p:cNvPr id="6" name="Image 1" descr="Reloj a las 11:40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600200"/>
            <a:ext cx="2651760" cy="26517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086600" y="224028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Horero: ____ °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Minutero: ____ 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12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Pasan 150 minutos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822960" y="1600200"/>
            <a:ext cx="3566160" cy="265176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75°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803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el horero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3375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150 · 0,5°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4754880" y="1600200"/>
            <a:ext cx="3566160" cy="265176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754880" y="18288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900°</a:t>
            </a:r>
            <a:endParaRPr lang="en-US" sz="6000" dirty="0"/>
          </a:p>
        </p:txBody>
      </p:sp>
      <p:sp>
        <p:nvSpPr>
          <p:cNvPr id="10" name="Text 8"/>
          <p:cNvSpPr txBox="1"/>
          <p:nvPr/>
        </p:nvSpPr>
        <p:spPr>
          <a:xfrm>
            <a:off x="4754880" y="28803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el minutero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33375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150 · 6° = dos vueltas y media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13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¿En qué relojes es el ángulo de 30° o menos?</a:t>
            </a:r>
            <a:endParaRPr lang="en-US" sz="2400" dirty="0"/>
          </a:p>
        </p:txBody>
      </p:sp>
      <p:pic>
        <p:nvPicPr>
          <p:cNvPr id="4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pic>
        <p:nvPicPr>
          <p:cNvPr id="6" name="Image 1" descr="Reloj 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pic>
        <p:nvPicPr>
          <p:cNvPr id="8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pic>
        <p:nvPicPr>
          <p:cNvPr id="10" name="Image 3" descr="Reloj 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pic>
        <p:nvPicPr>
          <p:cNvPr id="12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pic>
        <p:nvPicPr>
          <p:cNvPr id="14" name="Image 5" descr="Reloj F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pic>
        <p:nvPicPr>
          <p:cNvPr id="1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pic>
        <p:nvPicPr>
          <p:cNvPr id="18" name="Image 7" descr="Reloj H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13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30° o menos: A, C,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73152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5" name="Image 0" descr="Reloj 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" y="1481328"/>
            <a:ext cx="1261872" cy="12618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552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4:20 → 10°</a:t>
            </a:r>
            <a:endParaRPr lang="en-US" sz="1400" dirty="0"/>
          </a:p>
        </p:txBody>
      </p:sp>
      <p:pic>
        <p:nvPicPr>
          <p:cNvPr id="8" name="Image 1" descr="Reloj B">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2958084" y="1481328"/>
            <a:ext cx="1261872" cy="126187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76148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269748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2:00 → 60°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4663440" y="141732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2" name="Image 2" descr="Reloj C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44" y="1481328"/>
            <a:ext cx="1261872" cy="12618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72744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6:30 → 15°</a:t>
            </a:r>
            <a:endParaRPr lang="en-US" sz="1400" dirty="0"/>
          </a:p>
        </p:txBody>
      </p:sp>
      <p:pic>
        <p:nvPicPr>
          <p:cNvPr id="15" name="Image 3" descr="Reloj D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tretch>
            <a:fillRect/>
          </a:stretch>
        </p:blipFill>
        <p:spPr>
          <a:xfrm>
            <a:off x="6890004" y="1481328"/>
            <a:ext cx="1261872" cy="126187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693408" y="146304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6629400" y="276148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7:30 → 45°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73152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19" name="Image 4" descr="Reloj 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" y="3172968"/>
            <a:ext cx="1261872" cy="126187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9552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73152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9:50 → 5°</a:t>
            </a:r>
            <a:endParaRPr lang="en-US" sz="1400" dirty="0"/>
          </a:p>
        </p:txBody>
      </p:sp>
      <p:pic>
        <p:nvPicPr>
          <p:cNvPr id="22" name="Image 5" descr="Reloj F">    </p:cNvPr>
          <p:cNvPicPr>
            <a:picLocks noChangeAspect="1"/>
          </p:cNvPicPr>
          <p:nvPr/>
        </p:nvPicPr>
        <p:blipFill>
          <a:blip r:embed="rId6">
            <a:alphaModFix amt="55000"/>
          </a:blip>
          <a:stretch>
            <a:fillRect/>
          </a:stretch>
        </p:blipFill>
        <p:spPr>
          <a:xfrm>
            <a:off x="2958084" y="3172968"/>
            <a:ext cx="1261872" cy="126187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276148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600" dirty="0"/>
          </a:p>
        </p:txBody>
      </p:sp>
      <p:sp>
        <p:nvSpPr>
          <p:cNvPr id="24" name="Text 16"/>
          <p:cNvSpPr txBox="1"/>
          <p:nvPr/>
        </p:nvSpPr>
        <p:spPr>
          <a:xfrm>
            <a:off x="269748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10:15 → 142,5°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3108960"/>
            <a:ext cx="1783080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pic>
        <p:nvPicPr>
          <p:cNvPr id="26" name="Image 6" descr="Reloj 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4044" y="3172968"/>
            <a:ext cx="1261872" cy="126187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72744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600" dirty="0"/>
          </a:p>
        </p:txBody>
      </p:sp>
      <p:sp>
        <p:nvSpPr>
          <p:cNvPr id="28" name="Text 19"/>
          <p:cNvSpPr txBox="1"/>
          <p:nvPr/>
        </p:nvSpPr>
        <p:spPr>
          <a:xfrm>
            <a:off x="466344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12:05 → 27,5°</a:t>
            </a:r>
            <a:endParaRPr lang="en-US" sz="1400" dirty="0"/>
          </a:p>
        </p:txBody>
      </p:sp>
      <p:pic>
        <p:nvPicPr>
          <p:cNvPr id="29" name="Image 7" descr="Reloj H">    </p:cNvPr>
          <p:cNvPicPr>
            <a:picLocks noChangeAspect="1"/>
          </p:cNvPicPr>
          <p:nvPr/>
        </p:nvPicPr>
        <p:blipFill>
          <a:blip r:embed="rId8">
            <a:alphaModFix amt="55000"/>
          </a:blip>
          <a:stretch>
            <a:fillRect/>
          </a:stretch>
        </p:blipFill>
        <p:spPr>
          <a:xfrm>
            <a:off x="6890004" y="3172968"/>
            <a:ext cx="1261872" cy="126187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693408" y="31546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600" dirty="0"/>
          </a:p>
        </p:txBody>
      </p:sp>
      <p:sp>
        <p:nvSpPr>
          <p:cNvPr id="31" name="Text 21"/>
          <p:cNvSpPr txBox="1"/>
          <p:nvPr/>
        </p:nvSpPr>
        <p:spPr>
          <a:xfrm>
            <a:off x="6629400" y="4453128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3:40 → 130°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D · Tres acertijos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Unas campanadas, una esfera que se parte y un reloj sin números.</a:t>
            </a:r>
            <a:endParaRPr lang="en-US" sz="1600" dirty="0"/>
          </a:p>
        </p:txBody>
      </p:sp>
      <p:pic>
        <p:nvPicPr>
          <p:cNvPr id="4" name="Image 0" descr="Campa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14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Un reloj da las seis en 5 segundos. ¿Cuánto tarda en dar las doce?</a:t>
            </a:r>
            <a:endParaRPr lang="en-US" sz="2400" dirty="0"/>
          </a:p>
        </p:txBody>
      </p:sp>
      <p:pic>
        <p:nvPicPr>
          <p:cNvPr id="4" name="Image 0" descr="Campa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0" y="1463040"/>
            <a:ext cx="1463040" cy="1463040"/>
          </a:xfrm>
          <a:prstGeom prst="rect">
            <a:avLst/>
          </a:prstGeom>
        </p:spPr>
      </p:pic>
      <p:sp>
        <p:nvSpPr>
          <p:cNvPr id="5" name="timeline"/>
          <p:cNvSpPr/>
          <p:nvPr/>
        </p:nvSpPr>
        <p:spPr>
          <a:xfrm>
            <a:off x="914400" y="3401568"/>
            <a:ext cx="722376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</p:sp>
      <p:sp>
        <p:nvSpPr>
          <p:cNvPr id="6" name="campanada"/>
          <p:cNvSpPr/>
          <p:nvPr/>
        </p:nvSpPr>
        <p:spPr>
          <a:xfrm>
            <a:off x="758952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7" name="campanada"/>
          <p:cNvSpPr/>
          <p:nvPr/>
        </p:nvSpPr>
        <p:spPr>
          <a:xfrm>
            <a:off x="2203704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8" name="campanada"/>
          <p:cNvSpPr/>
          <p:nvPr/>
        </p:nvSpPr>
        <p:spPr>
          <a:xfrm>
            <a:off x="3648456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9" name="campanada"/>
          <p:cNvSpPr/>
          <p:nvPr/>
        </p:nvSpPr>
        <p:spPr>
          <a:xfrm>
            <a:off x="5093208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0" name="campanada"/>
          <p:cNvSpPr/>
          <p:nvPr/>
        </p:nvSpPr>
        <p:spPr>
          <a:xfrm>
            <a:off x="6537960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1" name="campanada"/>
          <p:cNvSpPr/>
          <p:nvPr/>
        </p:nvSpPr>
        <p:spPr>
          <a:xfrm>
            <a:off x="7982712" y="32461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914400" y="365760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6 campanadas en 5 segundos, de la primera a la última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14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11 segundos, no 10</a:t>
            </a:r>
            <a:endParaRPr lang="en-US" sz="2400" dirty="0"/>
          </a:p>
        </p:txBody>
      </p:sp>
      <p:sp>
        <p:nvSpPr>
          <p:cNvPr id="4" name="timeline"/>
          <p:cNvSpPr/>
          <p:nvPr/>
        </p:nvSpPr>
        <p:spPr>
          <a:xfrm>
            <a:off x="914400" y="1847088"/>
            <a:ext cx="722376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</p:sp>
      <p:sp>
        <p:nvSpPr>
          <p:cNvPr id="5" name="campanada"/>
          <p:cNvSpPr/>
          <p:nvPr/>
        </p:nvSpPr>
        <p:spPr>
          <a:xfrm>
            <a:off x="758952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6" name="campanada"/>
          <p:cNvSpPr/>
          <p:nvPr/>
        </p:nvSpPr>
        <p:spPr>
          <a:xfrm>
            <a:off x="2203704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7" name="campanada"/>
          <p:cNvSpPr/>
          <p:nvPr/>
        </p:nvSpPr>
        <p:spPr>
          <a:xfrm>
            <a:off x="3648456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8" name="campanada"/>
          <p:cNvSpPr/>
          <p:nvPr/>
        </p:nvSpPr>
        <p:spPr>
          <a:xfrm>
            <a:off x="5093208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9" name="campanada"/>
          <p:cNvSpPr/>
          <p:nvPr/>
        </p:nvSpPr>
        <p:spPr>
          <a:xfrm>
            <a:off x="6537960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0" name="campanada"/>
          <p:cNvSpPr/>
          <p:nvPr/>
        </p:nvSpPr>
        <p:spPr>
          <a:xfrm>
            <a:off x="7982712" y="169164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10312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6 campanadas → 5 huecos de 1 segundo</a:t>
            </a:r>
            <a:endParaRPr lang="en-US" sz="1500" dirty="0"/>
          </a:p>
        </p:txBody>
      </p:sp>
      <p:sp>
        <p:nvSpPr>
          <p:cNvPr id="12" name="timeline"/>
          <p:cNvSpPr/>
          <p:nvPr/>
        </p:nvSpPr>
        <p:spPr>
          <a:xfrm>
            <a:off x="914400" y="3172968"/>
            <a:ext cx="722376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</p:sp>
      <p:sp>
        <p:nvSpPr>
          <p:cNvPr id="13" name="campanada"/>
          <p:cNvSpPr/>
          <p:nvPr/>
        </p:nvSpPr>
        <p:spPr>
          <a:xfrm>
            <a:off x="758952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4" name="campanada"/>
          <p:cNvSpPr/>
          <p:nvPr/>
        </p:nvSpPr>
        <p:spPr>
          <a:xfrm>
            <a:off x="1415657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5" name="campanada"/>
          <p:cNvSpPr/>
          <p:nvPr/>
        </p:nvSpPr>
        <p:spPr>
          <a:xfrm>
            <a:off x="2072363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6" name="campanada"/>
          <p:cNvSpPr/>
          <p:nvPr/>
        </p:nvSpPr>
        <p:spPr>
          <a:xfrm>
            <a:off x="2729068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7" name="campanada"/>
          <p:cNvSpPr/>
          <p:nvPr/>
        </p:nvSpPr>
        <p:spPr>
          <a:xfrm>
            <a:off x="3385774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8" name="campanada"/>
          <p:cNvSpPr/>
          <p:nvPr/>
        </p:nvSpPr>
        <p:spPr>
          <a:xfrm>
            <a:off x="4042479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19" name="campanada"/>
          <p:cNvSpPr/>
          <p:nvPr/>
        </p:nvSpPr>
        <p:spPr>
          <a:xfrm>
            <a:off x="4699185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0" name="campanada"/>
          <p:cNvSpPr/>
          <p:nvPr/>
        </p:nvSpPr>
        <p:spPr>
          <a:xfrm>
            <a:off x="5355890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1" name="campanada"/>
          <p:cNvSpPr/>
          <p:nvPr/>
        </p:nvSpPr>
        <p:spPr>
          <a:xfrm>
            <a:off x="6012596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2" name="campanada"/>
          <p:cNvSpPr/>
          <p:nvPr/>
        </p:nvSpPr>
        <p:spPr>
          <a:xfrm>
            <a:off x="6669301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3" name="campanada"/>
          <p:cNvSpPr/>
          <p:nvPr/>
        </p:nvSpPr>
        <p:spPr>
          <a:xfrm>
            <a:off x="7326007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4" name="campanada"/>
          <p:cNvSpPr/>
          <p:nvPr/>
        </p:nvSpPr>
        <p:spPr>
          <a:xfrm>
            <a:off x="7982712" y="3017520"/>
            <a:ext cx="310896" cy="310896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tx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14400" y="342900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12 campanadas → 11 huecos → 11 segundos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" y="4160520"/>
            <a:ext cx="722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Lo que se cuenta son los huecos entre campanadas, no las campanadas.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15 · DIBUJA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Parte la esfera con dos rectas en tres trozos cuyos números sumen lo mismo</a:t>
            </a:r>
            <a:endParaRPr lang="en-US" sz="2400" dirty="0"/>
          </a:p>
        </p:txBody>
      </p:sp>
      <p:pic>
        <p:nvPicPr>
          <p:cNvPr id="4" name="Image 0" descr="Esfera 1 para prob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1417320"/>
            <a:ext cx="1481328" cy="1481328"/>
          </a:xfrm>
          <a:prstGeom prst="rect">
            <a:avLst/>
          </a:prstGeom>
        </p:spPr>
      </p:pic>
      <p:pic>
        <p:nvPicPr>
          <p:cNvPr id="5" name="Image 1" descr="Esfera 2 para prob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417320"/>
            <a:ext cx="1481328" cy="1481328"/>
          </a:xfrm>
          <a:prstGeom prst="rect">
            <a:avLst/>
          </a:prstGeom>
        </p:spPr>
      </p:pic>
      <p:pic>
        <p:nvPicPr>
          <p:cNvPr id="6" name="Image 2" descr="Esfera 3 para prob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417320"/>
            <a:ext cx="1481328" cy="1481328"/>
          </a:xfrm>
          <a:prstGeom prst="rect">
            <a:avLst/>
          </a:prstGeom>
        </p:spPr>
      </p:pic>
      <p:pic>
        <p:nvPicPr>
          <p:cNvPr id="7" name="Image 3" descr="Esfera 4 para proba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3017520"/>
            <a:ext cx="1481328" cy="1481328"/>
          </a:xfrm>
          <a:prstGeom prst="rect">
            <a:avLst/>
          </a:prstGeom>
        </p:spPr>
      </p:pic>
      <p:pic>
        <p:nvPicPr>
          <p:cNvPr id="8" name="Image 4" descr="Esfera 5 para proba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017520"/>
            <a:ext cx="1481328" cy="1481328"/>
          </a:xfrm>
          <a:prstGeom prst="rect">
            <a:avLst/>
          </a:prstGeom>
        </p:spPr>
      </p:pic>
      <p:pic>
        <p:nvPicPr>
          <p:cNvPr id="9" name="Image 5" descr="Esfera 6 para proba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0" y="3017520"/>
            <a:ext cx="1481328" cy="1481328"/>
          </a:xfrm>
          <a:prstGeom prst="rect">
            <a:avLst/>
          </a:prstGeom>
        </p:spPr>
      </p:pic>
      <p:sp>
        <p:nvSpPr>
          <p:cNvPr id="10" name="Text 2"/>
          <p:cNvSpPr txBox="1"/>
          <p:nvPr/>
        </p:nvSpPr>
        <p:spPr>
          <a:xfrm>
            <a:off x="685800" y="461772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Seis esferas para probar. Ninguna recta puede pasar por encima de un número.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15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Tres trozos de 26</a:t>
            </a:r>
            <a:endParaRPr lang="en-US" sz="2400" dirty="0"/>
          </a:p>
        </p:txBody>
      </p:sp>
      <p:pic>
        <p:nvPicPr>
          <p:cNvPr id="4" name="Image 0" descr="La esfera partida por dos rectas paralel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463040"/>
            <a:ext cx="3108960" cy="310896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600200"/>
            <a:ext cx="3931920" cy="777240"/>
          </a:xfrm>
          <a:prstGeom prst="roundRect">
            <a:avLst>
              <a:gd name="adj" fmla="val 1411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663440" y="17373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11 + 12 + 1 + 2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223760" y="173736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= 26</a:t>
            </a:r>
            <a:endParaRPr lang="en-US" sz="2200" dirty="0"/>
          </a:p>
        </p:txBody>
      </p:sp>
      <p:sp>
        <p:nvSpPr>
          <p:cNvPr id="8" name="card"/>
          <p:cNvSpPr/>
          <p:nvPr/>
        </p:nvSpPr>
        <p:spPr>
          <a:xfrm>
            <a:off x="4480560" y="2560320"/>
            <a:ext cx="3931920" cy="777240"/>
          </a:xfrm>
          <a:prstGeom prst="roundRect">
            <a:avLst>
              <a:gd name="adj" fmla="val 1411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4663440" y="26974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10 + 9 + 3 + 4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223760" y="269748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= 26</a:t>
            </a:r>
            <a:endParaRPr lang="en-US" sz="2200" dirty="0"/>
          </a:p>
        </p:txBody>
      </p:sp>
      <p:sp>
        <p:nvSpPr>
          <p:cNvPr id="11" name="card"/>
          <p:cNvSpPr/>
          <p:nvPr/>
        </p:nvSpPr>
        <p:spPr>
          <a:xfrm>
            <a:off x="4480560" y="3520440"/>
            <a:ext cx="3931920" cy="777240"/>
          </a:xfrm>
          <a:prstGeom prst="roundRect">
            <a:avLst>
              <a:gd name="adj" fmla="val 14118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663440" y="36576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8 + 7 + 6 + 5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7223760" y="365760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= 26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4480560" y="4480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Suman 78 en total; 78 : 3 = 26.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16 · UN RELOJ RARO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¿Qué hora marca este reloj?</a:t>
            </a:r>
            <a:endParaRPr lang="en-US" sz="2400" dirty="0"/>
          </a:p>
        </p:txBody>
      </p:sp>
      <p:pic>
        <p:nvPicPr>
          <p:cNvPr id="4" name="Image 0" descr="Reloj sin números, con doce marcas igual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828800"/>
            <a:ext cx="3931920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709160" y="201168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No tiene números y las doce marcas son iguales: puede que esté colgado torcido.</a:t>
            </a:r>
            <a:endParaRPr lang="en-US" sz="1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Pista: ¿puede ser las 8:20?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16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Son las 4:00</a:t>
            </a:r>
            <a:endParaRPr lang="en-US" sz="2400" dirty="0"/>
          </a:p>
        </p:txBody>
      </p:sp>
      <p:pic>
        <p:nvPicPr>
          <p:cNvPr id="4" name="Image 0" descr="El reloj tal como está colg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2377440" cy="23774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880360" y="237744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120°</a:t>
            </a:r>
            <a:endParaRPr lang="en-US" sz="16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hacia la izquierda</a:t>
            </a:r>
            <a:endParaRPr lang="en-US" sz="1600" dirty="0"/>
          </a:p>
        </p:txBody>
      </p:sp>
      <p:pic>
        <p:nvPicPr>
          <p:cNvPr id="6" name="Image 1" descr="El mismo reloj derecho: las 4:00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0" y="1645920"/>
            <a:ext cx="2377440" cy="23774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0" y="1645920"/>
            <a:ext cx="21945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El horero está justo en una marca: es una hora en punto.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Entonces el minutero está en el 12.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Con el minutero arriba, el horero señala el 4.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Para seguir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Más relojes, con agujas que se arrastran: lab «Ángulos en el reloj», mathgames.es. La parte 2 trae los acertijos difíciles.</a:t>
            </a:r>
            <a:endParaRPr lang="en-US" sz="1600" dirty="0"/>
          </a:p>
        </p:txBody>
      </p:sp>
      <p:pic>
        <p:nvPicPr>
          <p:cNvPr id="4" name="Image 0" descr="Reloj con las agujas en línea rec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lojero">
  <a:themeElements>
    <a:clrScheme name="Relojero">
      <a:dk1>
        <a:srgbClr val="2B1D14"/>
      </a:dk1>
      <a:lt1>
        <a:srgbClr val="FBF5E6"/>
      </a:lt1>
      <a:dk2>
        <a:srgbClr val="4A3426"/>
      </a:dk2>
      <a:lt2>
        <a:srgbClr val="EADBB8"/>
      </a:lt2>
      <a:accent1>
        <a:srgbClr val="8B2E1F"/>
      </a:accent1>
      <a:accent2>
        <a:srgbClr val="A97A2B"/>
      </a:accent2>
      <a:accent3>
        <a:srgbClr val="3E5641"/>
      </a:accent3>
      <a:accent4>
        <a:srgbClr val="6B4E3D"/>
      </a:accent4>
      <a:accent5>
        <a:srgbClr val="C9B48A"/>
      </a:accent5>
      <a:accent6>
        <a:srgbClr val="7A6A55"/>
      </a:accent6>
      <a:hlink>
        <a:srgbClr val="8B2E1F"/>
      </a:hlink>
      <a:folHlink>
        <a:srgbClr val="6B4E3D"/>
      </a:folHlink>
    </a:clrScheme>
    <a:fontScheme name="Relojero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entury Schoolboo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Acertijos del reloj · Parte 1</dc:title>
  <dc:subject>PptxGenJS Presentation</dc:subject>
  <dc:creator>MathGames</dc:creator>
  <cp:lastModifiedBy>MathGames</cp:lastModifiedBy>
  <cp:revision>1</cp:revision>
  <dcterms:created xsi:type="dcterms:W3CDTF">2026-11-01T21:10:41Z</dcterms:created>
  <dcterms:modified xsi:type="dcterms:W3CDTF">2026-11-01T21:10:41Z</dcterms:modified>
</cp:coreProperties>
</file>