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da" id="{c8ddd961-5a47-d3d7-0b80-d605b35807c0}">
          <p14:sldIdLst>
            <p14:sldId id="256"/>
          </p14:sldIdLst>
        </p14:section>
        <p14:section name="Regla" id="{6b071096-d07f-412d-02ce-3c4f8b155af7}">
          <p14:sldIdLst>
            <p14:sldId id="257"/>
          </p14:sldIdLst>
        </p14:section>
        <p14:section name="Acertijos" id="{9fcebdcb-5be0-6afb-ae1e-ccb829dc1256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Cierre" id="{d603ab51-45ce-95b2-6883-bcaed392acc1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120 : 5,5 = 21 9/11 minutos, unos 21 min 49 s. Se juntan hacia las 4:21:49.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32 8/11 minutos (unos 32 min 44 s), a las 3:32:44. El minutero pasa de estar 90° por detrás del horero a estar 90° por delante: le gana 180°, y 180 : 5,5 = 360/11. Si estuvieran juntas, tendría que ganar una vuelta entera: 360 : 5,5 = 65 5/11 min.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A, C, E y G. Trampas: 3:50 (175°) y 7:05 (177,5°) se quedan cerca.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44. Casi todos dicen 48 (dos por hora).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7:23 y 7:53 (22,9 y 53,45 min). Problema 50 del AHSME (EE. UU.) de 1954.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dentro de 10 días. Tiene que adelantar 12 horas = 720 minutos; a 3 por hora, 240 horas.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Respuesta: a las 12:01:00,55 (86400/1427 segundos). Con t segundos: 6t = (t/120 + t/10) : 2 + 180k, que da t = 43200k/1427. Con k = 1 (30,3 s) el segundero parte el ángulo grande; con k = 2, el pequeño.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PORTADA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SEPARADOR-image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ACERTIJO-image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SOLUCION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097280"/>
            <a:ext cx="4846320" cy="1691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880360"/>
            <a:ext cx="46634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ARADOR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17320"/>
            <a:ext cx="5120640" cy="1417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926080"/>
            <a:ext cx="4937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ERTIJO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b="1" spc="20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UCION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b="1" spc="200" kern="0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097280"/>
            <a:ext cx="48463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Acertijos del reloj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880360"/>
            <a:ext cx="4663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Parte 2: acertijos difíciles</a:t>
            </a:r>
            <a:endParaRPr lang="en-US" sz="1600" dirty="0"/>
          </a:p>
          <a:p>
            <a:pPr algn="l" indent="0" marL="0">
              <a:buNone/>
            </a:pPr>
            <a:r>
              <a:rPr lang="en-US" sz="1600" i="1" dirty="0">
                <a:solidFill>
                  <a:schemeClr val="accent5"/>
                </a:solidFill>
              </a:rPr>
              <a:t>A la manera de Henry E. Dudeney</a:t>
            </a:r>
            <a:endParaRPr lang="en-US" sz="1600" dirty="0"/>
          </a:p>
          <a:p>
            <a:pPr algn="l"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MathGames</a:t>
            </a:r>
            <a:endParaRPr lang="en-US" sz="1600" dirty="0"/>
          </a:p>
        </p:txBody>
      </p:sp>
      <p:pic>
        <p:nvPicPr>
          <p:cNvPr id="4" name="Image 0" descr="Reloj con las agujas junta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0" y="777240"/>
            <a:ext cx="3017520" cy="30175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ANTES DE EMPEZAR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La carrera de las agujas</a:t>
            </a:r>
            <a:endParaRPr lang="en-US" sz="2400" dirty="0"/>
          </a:p>
        </p:txBody>
      </p:sp>
      <p:pic>
        <p:nvPicPr>
          <p:cNvPr id="4" name="Image 0" descr="Las 2:00 con 60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417320"/>
            <a:ext cx="3108960" cy="31089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206240" y="1600200"/>
            <a:ext cx="4389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Cada minuto el minutero gira 6° y el horero 0,5°.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El minutero le gana al horero 5,5° por minuto: es como una carrera en una pista redonda.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Para ganarle A grados hacen falta A : 5,5 minutos. Las respuestas salen en fracciones de minuto.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1 · UN NÚMERO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Son las 4:00. ¿Cuántos minutos faltan para que las agujas se junten?</a:t>
            </a:r>
            <a:endParaRPr lang="en-US" sz="2400" dirty="0"/>
          </a:p>
        </p:txBody>
      </p:sp>
      <p:pic>
        <p:nvPicPr>
          <p:cNvPr id="4" name="Image 0" descr="Reloj a las 4:00 con 120° pintad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417320"/>
            <a:ext cx="3200400" cy="3200400"/>
          </a:xfrm>
          <a:prstGeom prst="rect">
            <a:avLst/>
          </a:prstGeom>
        </p:spPr>
      </p:pic>
      <p:sp>
        <p:nvSpPr>
          <p:cNvPr id="5" name="card"/>
          <p:cNvSpPr/>
          <p:nvPr/>
        </p:nvSpPr>
        <p:spPr>
          <a:xfrm>
            <a:off x="4480560" y="1737360"/>
            <a:ext cx="39319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4709160" y="1920240"/>
            <a:ext cx="3474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Ahora están a 120°.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El minutero recorre 6° por minuto y el horero 0,5°.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9160" y="324612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Respuesta:  ______ min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1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21 9/11 minutos, hacia las 4:21:49</a:t>
            </a:r>
            <a:endParaRPr lang="en-US" sz="2400" dirty="0"/>
          </a:p>
        </p:txBody>
      </p:sp>
      <p:pic>
        <p:nvPicPr>
          <p:cNvPr id="4" name="Image 0" descr="Las agujas juntas a las 4:21:4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417320"/>
            <a:ext cx="3200400" cy="32004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480560" y="1600200"/>
            <a:ext cx="4023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Cada minuto el minutero le gana al horero 5,5°.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Tiene que ganarle 120°: 120 : 5,5 = 240/11 = 21 9/11 min.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480560" y="342900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4:21:49</a:t>
            </a:r>
            <a:endParaRPr lang="en-US" sz="5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2 · UN NÚMERO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Son las 3:00 y las agujas forman 90°. ¿Dentro de cuántos minutos volverán a formar 90°?</a:t>
            </a:r>
            <a:endParaRPr lang="en-US" sz="2400" dirty="0"/>
          </a:p>
        </p:txBody>
      </p:sp>
      <p:pic>
        <p:nvPicPr>
          <p:cNvPr id="4" name="Image 0" descr="Reloj a las 3:00 con 90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417320"/>
            <a:ext cx="3200400" cy="3200400"/>
          </a:xfrm>
          <a:prstGeom prst="rect">
            <a:avLst/>
          </a:prstGeom>
        </p:spPr>
      </p:pic>
      <p:sp>
        <p:nvSpPr>
          <p:cNvPr id="5" name="card"/>
          <p:cNvSpPr/>
          <p:nvPr/>
        </p:nvSpPr>
        <p:spPr>
          <a:xfrm>
            <a:off x="4480560" y="1828800"/>
            <a:ext cx="3931920" cy="219456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4709160" y="201168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1"/>
                </a:solidFill>
              </a:rPr>
              <a:t>Ojo: no hace falta esperar a que vuelvan a estar igual que ahora.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9160" y="310896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Respuesta:  ______ min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2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32 8/11 minutos, a las 3:32:44</a:t>
            </a:r>
            <a:endParaRPr lang="en-US" sz="2400" dirty="0"/>
          </a:p>
        </p:txBody>
      </p:sp>
      <p:pic>
        <p:nvPicPr>
          <p:cNvPr id="4" name="Image 0" descr="Las 3:32:44, otra vez 90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417320"/>
            <a:ext cx="3200400" cy="32004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480560" y="1554480"/>
            <a:ext cx="40233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A las 3:00 el minutero va 90° por detrás del horero.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Vuelve a haber 90° cuando va 90° por delante: le ha ganado 180°.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180 : 5,5 = 360/11 = 32 8/11 min.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Si estuvieran juntas, haría falta una vuelta entera: 65 5/11 min.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3 · ELIGE TODOS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¿A cuáles de estas horas están las agujas en línea recta, una enfrente de la otra?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685800" y="160020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95528" y="167335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89280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6:00</a:t>
            </a:r>
            <a:endParaRPr lang="en-US" sz="2200" dirty="0"/>
          </a:p>
        </p:txBody>
      </p:sp>
      <p:sp>
        <p:nvSpPr>
          <p:cNvPr id="7" name="card"/>
          <p:cNvSpPr/>
          <p:nvPr/>
        </p:nvSpPr>
        <p:spPr>
          <a:xfrm>
            <a:off x="2651760" y="160020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2761488" y="167335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2651760" y="189280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12:30</a:t>
            </a:r>
            <a:endParaRPr lang="en-US" sz="2200" dirty="0"/>
          </a:p>
        </p:txBody>
      </p:sp>
      <p:sp>
        <p:nvSpPr>
          <p:cNvPr id="10" name="card"/>
          <p:cNvSpPr/>
          <p:nvPr/>
        </p:nvSpPr>
        <p:spPr>
          <a:xfrm>
            <a:off x="4617720" y="160020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4727448" y="167335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189280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12:32 8/11</a:t>
            </a:r>
            <a:endParaRPr lang="en-US" sz="2200" dirty="0"/>
          </a:p>
        </p:txBody>
      </p:sp>
      <p:sp>
        <p:nvSpPr>
          <p:cNvPr id="13" name="card"/>
          <p:cNvSpPr/>
          <p:nvPr/>
        </p:nvSpPr>
        <p:spPr>
          <a:xfrm>
            <a:off x="6583680" y="160020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693408" y="167335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583680" y="189280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9:15</a:t>
            </a:r>
            <a:endParaRPr lang="en-US" sz="2200" dirty="0"/>
          </a:p>
        </p:txBody>
      </p:sp>
      <p:sp>
        <p:nvSpPr>
          <p:cNvPr id="16" name="card"/>
          <p:cNvSpPr/>
          <p:nvPr/>
        </p:nvSpPr>
        <p:spPr>
          <a:xfrm>
            <a:off x="685800" y="306324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795528" y="31363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85800" y="335584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2:43 7/11</a:t>
            </a:r>
            <a:endParaRPr lang="en-US" sz="2200" dirty="0"/>
          </a:p>
        </p:txBody>
      </p:sp>
      <p:sp>
        <p:nvSpPr>
          <p:cNvPr id="19" name="card"/>
          <p:cNvSpPr/>
          <p:nvPr/>
        </p:nvSpPr>
        <p:spPr>
          <a:xfrm>
            <a:off x="2651760" y="306324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2761488" y="31363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2651760" y="335584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3:50</a:t>
            </a:r>
            <a:endParaRPr lang="en-US" sz="2200" dirty="0"/>
          </a:p>
        </p:txBody>
      </p:sp>
      <p:sp>
        <p:nvSpPr>
          <p:cNvPr id="22" name="card"/>
          <p:cNvSpPr/>
          <p:nvPr/>
        </p:nvSpPr>
        <p:spPr>
          <a:xfrm>
            <a:off x="4617720" y="306324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23" name="Text 21"/>
          <p:cNvSpPr txBox="1"/>
          <p:nvPr/>
        </p:nvSpPr>
        <p:spPr>
          <a:xfrm>
            <a:off x="4727448" y="31363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G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4617720" y="335584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3:49 1/11</a:t>
            </a:r>
            <a:endParaRPr lang="en-US" sz="2200" dirty="0"/>
          </a:p>
        </p:txBody>
      </p:sp>
      <p:sp>
        <p:nvSpPr>
          <p:cNvPr id="25" name="card"/>
          <p:cNvSpPr/>
          <p:nvPr/>
        </p:nvSpPr>
        <p:spPr>
          <a:xfrm>
            <a:off x="6583680" y="306324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26" name="Text 24"/>
          <p:cNvSpPr txBox="1"/>
          <p:nvPr/>
        </p:nvSpPr>
        <p:spPr>
          <a:xfrm>
            <a:off x="6693408" y="31363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H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583680" y="335584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7:05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3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En línea recta: A, C, E y G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685800" y="160020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95528" y="167335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89280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6:00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4048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180°</a:t>
            </a:r>
            <a:endParaRPr lang="en-US" sz="1300" dirty="0"/>
          </a:p>
        </p:txBody>
      </p:sp>
      <p:sp>
        <p:nvSpPr>
          <p:cNvPr id="8" name="card"/>
          <p:cNvSpPr/>
          <p:nvPr/>
        </p:nvSpPr>
        <p:spPr>
          <a:xfrm>
            <a:off x="2651760" y="160020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2761488" y="167335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B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651760" y="189280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6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12:30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651760" y="24048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165°</a:t>
            </a:r>
            <a:endParaRPr lang="en-US" sz="1300" dirty="0"/>
          </a:p>
        </p:txBody>
      </p:sp>
      <p:sp>
        <p:nvSpPr>
          <p:cNvPr id="12" name="card"/>
          <p:cNvSpPr/>
          <p:nvPr/>
        </p:nvSpPr>
        <p:spPr>
          <a:xfrm>
            <a:off x="4617720" y="160020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4727448" y="167335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189280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12:32 8/11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617720" y="24048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180°</a:t>
            </a:r>
            <a:endParaRPr lang="en-US" sz="1300" dirty="0"/>
          </a:p>
        </p:txBody>
      </p:sp>
      <p:sp>
        <p:nvSpPr>
          <p:cNvPr id="16" name="card"/>
          <p:cNvSpPr/>
          <p:nvPr/>
        </p:nvSpPr>
        <p:spPr>
          <a:xfrm>
            <a:off x="6583680" y="160020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6693408" y="167335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D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583680" y="189280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6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9:15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6583680" y="24048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172,5°</a:t>
            </a:r>
            <a:endParaRPr lang="en-US" sz="1300" dirty="0"/>
          </a:p>
        </p:txBody>
      </p:sp>
      <p:sp>
        <p:nvSpPr>
          <p:cNvPr id="20" name="card"/>
          <p:cNvSpPr/>
          <p:nvPr/>
        </p:nvSpPr>
        <p:spPr>
          <a:xfrm>
            <a:off x="685800" y="306324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795528" y="31363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E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85800" y="335584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2:43 7/11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685800" y="38679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180°</a:t>
            </a:r>
            <a:endParaRPr lang="en-US" sz="1300" dirty="0"/>
          </a:p>
        </p:txBody>
      </p:sp>
      <p:sp>
        <p:nvSpPr>
          <p:cNvPr id="24" name="card"/>
          <p:cNvSpPr/>
          <p:nvPr/>
        </p:nvSpPr>
        <p:spPr>
          <a:xfrm>
            <a:off x="2651760" y="306324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2761488" y="31363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F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2651760" y="335584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6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3:50</a:t>
            </a:r>
            <a:endParaRPr lang="en-US" sz="2200" dirty="0"/>
          </a:p>
        </p:txBody>
      </p:sp>
      <p:sp>
        <p:nvSpPr>
          <p:cNvPr id="27" name="Text 25"/>
          <p:cNvSpPr txBox="1"/>
          <p:nvPr/>
        </p:nvSpPr>
        <p:spPr>
          <a:xfrm>
            <a:off x="2651760" y="38679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175°</a:t>
            </a:r>
            <a:endParaRPr lang="en-US" sz="1300" dirty="0"/>
          </a:p>
        </p:txBody>
      </p:sp>
      <p:sp>
        <p:nvSpPr>
          <p:cNvPr id="28" name="card"/>
          <p:cNvSpPr/>
          <p:nvPr/>
        </p:nvSpPr>
        <p:spPr>
          <a:xfrm>
            <a:off x="4617720" y="306324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29" name="Text 27"/>
          <p:cNvSpPr txBox="1"/>
          <p:nvPr/>
        </p:nvSpPr>
        <p:spPr>
          <a:xfrm>
            <a:off x="4727448" y="31363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G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4617720" y="335584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3:49 1/11</a:t>
            </a:r>
            <a:endParaRPr lang="en-US" sz="2200" dirty="0"/>
          </a:p>
        </p:txBody>
      </p:sp>
      <p:sp>
        <p:nvSpPr>
          <p:cNvPr id="31" name="Text 29"/>
          <p:cNvSpPr txBox="1"/>
          <p:nvPr/>
        </p:nvSpPr>
        <p:spPr>
          <a:xfrm>
            <a:off x="4617720" y="38679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180°</a:t>
            </a:r>
            <a:endParaRPr lang="en-US" sz="1300" dirty="0"/>
          </a:p>
        </p:txBody>
      </p:sp>
      <p:sp>
        <p:nvSpPr>
          <p:cNvPr id="32" name="card"/>
          <p:cNvSpPr/>
          <p:nvPr/>
        </p:nvSpPr>
        <p:spPr>
          <a:xfrm>
            <a:off x="6583680" y="3063240"/>
            <a:ext cx="1783080" cy="1188720"/>
          </a:xfrm>
          <a:prstGeom prst="roundRect">
            <a:avLst>
              <a:gd name="adj" fmla="val 9231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33" name="Text 31"/>
          <p:cNvSpPr txBox="1"/>
          <p:nvPr/>
        </p:nvSpPr>
        <p:spPr>
          <a:xfrm>
            <a:off x="6693408" y="31363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H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6583680" y="335584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6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7:05</a:t>
            </a:r>
            <a:endParaRPr lang="en-US" sz="2200" dirty="0"/>
          </a:p>
        </p:txBody>
      </p:sp>
      <p:sp>
        <p:nvSpPr>
          <p:cNvPr id="35" name="Text 33"/>
          <p:cNvSpPr txBox="1"/>
          <p:nvPr/>
        </p:nvSpPr>
        <p:spPr>
          <a:xfrm>
            <a:off x="6583680" y="38679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177,5°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685800" y="452628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Desde las 12:32 8/11 hay una recta cada 65 5/11 minutos.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4 · UN NÚMERO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¿Cuántas veces al día forman las agujas un ángulo recto?</a:t>
            </a:r>
            <a:endParaRPr lang="en-US" sz="2400" dirty="0"/>
          </a:p>
        </p:txBody>
      </p:sp>
      <p:pic>
        <p:nvPicPr>
          <p:cNvPr id="4" name="Image 0" descr="Reloj a las 3:00 con un ángulo rect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417320"/>
            <a:ext cx="3200400" cy="3200400"/>
          </a:xfrm>
          <a:prstGeom prst="rect">
            <a:avLst/>
          </a:prstGeom>
        </p:spPr>
      </p:pic>
      <p:sp>
        <p:nvSpPr>
          <p:cNvPr id="5" name="card"/>
          <p:cNvSpPr/>
          <p:nvPr/>
        </p:nvSpPr>
        <p:spPr>
          <a:xfrm>
            <a:off x="4480560" y="1920240"/>
            <a:ext cx="3931920" cy="201168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4709160" y="210312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24 horas, de medianoche a medianoche.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9160" y="301752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Respuesta:  ______ veces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4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44 veces, no 48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463040"/>
            <a:ext cx="3108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44</a:t>
            </a:r>
            <a:endParaRPr lang="en-US" sz="1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4747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ángulos rectos al día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4297680" y="1645920"/>
            <a:ext cx="42062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En 12 horas el minutero da 12 vueltas y el horero 1: el minutero lo adelanta 11 veces.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Entre adelantamiento y adelantamiento pasa dos veces por 90°: 22 rectos cada 12 horas.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En un día, el doble: 44.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5 · DOS HORAS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Entre las 7 y las 8, ¿a qué horas forman las agujas un ángulo de 84°? Redondea al minuto.</a:t>
            </a:r>
            <a:endParaRPr lang="en-US" sz="2400" dirty="0"/>
          </a:p>
        </p:txBody>
      </p:sp>
      <p:pic>
        <p:nvPicPr>
          <p:cNvPr id="4" name="Image 0" descr="Reloj a las 7:0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417320"/>
            <a:ext cx="3200400" cy="3200400"/>
          </a:xfrm>
          <a:prstGeom prst="rect">
            <a:avLst/>
          </a:prstGeom>
        </p:spPr>
      </p:pic>
      <p:sp>
        <p:nvSpPr>
          <p:cNvPr id="5" name="card"/>
          <p:cNvSpPr/>
          <p:nvPr/>
        </p:nvSpPr>
        <p:spPr>
          <a:xfrm>
            <a:off x="4480560" y="1828800"/>
            <a:ext cx="3931920" cy="219456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4709160" y="201168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 las 7:00 forman 150°.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Hay dos momentos.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9160" y="315468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Respuesta:  7:____  y  7:____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5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7:23 y 7:53</a:t>
            </a:r>
            <a:endParaRPr lang="en-US" sz="2400" dirty="0"/>
          </a:p>
        </p:txBody>
      </p:sp>
      <p:pic>
        <p:nvPicPr>
          <p:cNvPr id="4" name="Image 0" descr="Las 7:23 con 84°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508760"/>
            <a:ext cx="2377440" cy="2377440"/>
          </a:xfrm>
          <a:prstGeom prst="rect">
            <a:avLst/>
          </a:prstGeom>
        </p:spPr>
      </p:pic>
      <p:pic>
        <p:nvPicPr>
          <p:cNvPr id="5" name="Image 1" descr="Las 7:53 con 84°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0" y="1508760"/>
            <a:ext cx="2377440" cy="237744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669280" y="1554480"/>
            <a:ext cx="29260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las 7 y m minutos: horero 210° + 0,5·m; minutero 6·m.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Antes de alcanzarlo: 210 − 5,5·m = 84 → m = 22,9.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Después de pasarlo: 5,5·m − 210 = 84 → m = 53,45.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40080" y="420624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4"/>
                </a:solidFill>
              </a:rPr>
              <a:t>Problema 50 del concurso AHSME de 1954.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6 · UN NÚMERO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Un reloj adelanta 3 minutos cada hora. ¿Cuándo volverá a marcar la hora exacta?</a:t>
            </a:r>
            <a:endParaRPr lang="en-US" sz="2400" dirty="0"/>
          </a:p>
        </p:txBody>
      </p:sp>
      <p:pic>
        <p:nvPicPr>
          <p:cNvPr id="4" name="Image 0" descr="Reloj a las 12:0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554480"/>
            <a:ext cx="2926080" cy="2926080"/>
          </a:xfrm>
          <a:prstGeom prst="rect">
            <a:avLst/>
          </a:prstGeom>
        </p:spPr>
      </p:pic>
      <p:sp>
        <p:nvSpPr>
          <p:cNvPr id="5" name="card"/>
          <p:cNvSpPr/>
          <p:nvPr/>
        </p:nvSpPr>
        <p:spPr>
          <a:xfrm>
            <a:off x="4297680" y="1828800"/>
            <a:ext cx="4114800" cy="219456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6" name="Text 3"/>
          <p:cNvSpPr txBox="1"/>
          <p:nvPr/>
        </p:nvSpPr>
        <p:spPr>
          <a:xfrm>
            <a:off x="4297680" y="201168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+3 min</a:t>
            </a:r>
            <a:endParaRPr lang="en-US" sz="4400" dirty="0"/>
          </a:p>
        </p:txBody>
      </p:sp>
      <p:sp>
        <p:nvSpPr>
          <p:cNvPr id="7" name="Text 4"/>
          <p:cNvSpPr txBox="1"/>
          <p:nvPr/>
        </p:nvSpPr>
        <p:spPr>
          <a:xfrm>
            <a:off x="4297680" y="28346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cada hora que pasa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4526280" y="324612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Lo ponemos en hora a mediodía.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6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Dentro de 10 días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685800" y="1828800"/>
            <a:ext cx="1783080" cy="210312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685800" y="205740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12 h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88036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tiene que adelantar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una vuelta entera</a:t>
            </a:r>
            <a:endParaRPr lang="en-US" sz="1400" dirty="0"/>
          </a:p>
        </p:txBody>
      </p:sp>
      <p:sp>
        <p:nvSpPr>
          <p:cNvPr id="7" name="card"/>
          <p:cNvSpPr/>
          <p:nvPr/>
        </p:nvSpPr>
        <p:spPr>
          <a:xfrm>
            <a:off x="2697480" y="1828800"/>
            <a:ext cx="1783080" cy="210312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2697480" y="205740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720 min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2788920" y="288036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12 · 60</a:t>
            </a:r>
            <a:endParaRPr lang="en-US" sz="1400" dirty="0"/>
          </a:p>
        </p:txBody>
      </p:sp>
      <p:sp>
        <p:nvSpPr>
          <p:cNvPr id="10" name="card"/>
          <p:cNvSpPr/>
          <p:nvPr/>
        </p:nvSpPr>
        <p:spPr>
          <a:xfrm>
            <a:off x="4709160" y="1828800"/>
            <a:ext cx="1783080" cy="210312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4709160" y="205740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240 h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4800600" y="288036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720 : 3</a:t>
            </a:r>
            <a:endParaRPr lang="en-US" sz="1400" dirty="0"/>
          </a:p>
        </p:txBody>
      </p:sp>
      <p:sp>
        <p:nvSpPr>
          <p:cNvPr id="13" name="card"/>
          <p:cNvSpPr/>
          <p:nvPr/>
        </p:nvSpPr>
        <p:spPr>
          <a:xfrm>
            <a:off x="6720840" y="1828800"/>
            <a:ext cx="1783080" cy="2103120"/>
          </a:xfrm>
          <a:prstGeom prst="roundRect">
            <a:avLst>
              <a:gd name="adj" fmla="val 6154"/>
            </a:avLst>
          </a:prstGeom>
          <a:solidFill>
            <a:schemeClr val="bg1"/>
          </a:solidFill>
          <a:ln w="28575">
            <a:solidFill>
              <a:schemeClr val="accent1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720840" y="2057400"/>
            <a:ext cx="1783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10 días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6812280" y="288036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240 : 24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85800" y="416052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i="1" dirty="0">
                <a:solidFill>
                  <a:schemeClr val="accent4"/>
                </a:solidFill>
              </a:rPr>
              <a:t>Un reloj de agujas no distingue las 12 de la mañana de las 12 de la noche.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ACERTIJO 7 · DESAFÍO FINAL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¿Cuándo parte por primera vez el segundero en dos el ángulo de las otras agujas?</a:t>
            </a:r>
            <a:endParaRPr lang="en-US" sz="2400" dirty="0"/>
          </a:p>
        </p:txBody>
      </p:sp>
      <p:pic>
        <p:nvPicPr>
          <p:cNvPr id="4" name="Image 0" descr="Ejemplo de reloj con el segundero entre las otras dos aguja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554480"/>
            <a:ext cx="3017520" cy="30175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45720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Así sería el dibujo (a otra hora). El segundero, en rojo, va justo por el medio.</a:t>
            </a:r>
            <a:endParaRPr lang="en-US" sz="1100" dirty="0"/>
          </a:p>
        </p:txBody>
      </p:sp>
      <p:sp>
        <p:nvSpPr>
          <p:cNvPr id="6" name="card"/>
          <p:cNvSpPr/>
          <p:nvPr/>
        </p:nvSpPr>
        <p:spPr>
          <a:xfrm>
            <a:off x="4389120" y="1783080"/>
            <a:ext cx="402336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4617720" y="1965960"/>
            <a:ext cx="36118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Empezamos a las 12:00 en punto.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En grados por segundo: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horero 1/120 · minutero 1/10 · segundero 6</a:t>
            </a:r>
            <a:endParaRPr lang="en-US" sz="15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Ojo: el segundero también puede partir en dos el ángulo grande.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9260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SOLUCIÓN 7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66928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 las 12:01:00,55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1554480"/>
            <a:ext cx="48463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A los t segundos: horero t/120, minutero t/10, segundero 6t (en grados).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El segundero va por el medio si 6t = (t/120 + t/10) : 2 + 180·k.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Despejando: t = 43 200·k / 1427 segundos.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k = 1 → 30,3 s: parte el ángulo grande. k = 2 → 60,55 s: el pequeño.</a:t>
            </a:r>
            <a:endParaRPr lang="en-US" sz="1500" dirty="0"/>
          </a:p>
        </p:txBody>
      </p:sp>
      <p:sp>
        <p:nvSpPr>
          <p:cNvPr id="5" name="card"/>
          <p:cNvSpPr/>
          <p:nvPr/>
        </p:nvSpPr>
        <p:spPr>
          <a:xfrm>
            <a:off x="5852160" y="1691640"/>
            <a:ext cx="2651760" cy="256032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chemeClr val="accent5"/>
            </a:solidFill>
            <a:prstDash val="solid"/>
          </a:ln>
          <a:effectLst>
            <a:outerShdw sx="100000" sy="100000" kx="0" ky="0" algn="bl" rotWithShape="0" blurRad="50800" dist="25400" dir="5400000">
              <a:srgbClr val="2B1D14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5852160" y="205740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800" b="1" dirty="0">
                <a:solidFill>
                  <a:schemeClr val="accent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60,55 s</a:t>
            </a:r>
            <a:endParaRPr lang="en-US" sz="3800" dirty="0"/>
          </a:p>
        </p:txBody>
      </p:sp>
      <p:sp>
        <p:nvSpPr>
          <p:cNvPr id="7" name="Text 5"/>
          <p:cNvSpPr txBox="1"/>
          <p:nvPr/>
        </p:nvSpPr>
        <p:spPr>
          <a:xfrm>
            <a:off x="5852160" y="28803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después de las 12:00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989320" y="33375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horero 0,50° · segundero 3,28° · minutero 6,05°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645152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17320"/>
            <a:ext cx="51206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2"/>
                </a:solidFill>
              </a:rPr>
              <a:t>Para seguir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926080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Lab «Ángulos en el reloj», mathgames.es. Fuentes: H. E. Dudeney, «536 Puzzles and Curious Problems»; AMC 8; AHSME 1954.</a:t>
            </a:r>
            <a:endParaRPr lang="en-US" sz="1600" dirty="0"/>
          </a:p>
        </p:txBody>
      </p:sp>
      <p:pic>
        <p:nvPicPr>
          <p:cNvPr id="4" name="Image 0" descr="Reloj con las agujas en línea rect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0" y="105156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lojero">
  <a:themeElements>
    <a:clrScheme name="Relojero">
      <a:dk1>
        <a:srgbClr val="2B1D14"/>
      </a:dk1>
      <a:lt1>
        <a:srgbClr val="FBF5E6"/>
      </a:lt1>
      <a:dk2>
        <a:srgbClr val="4A3426"/>
      </a:dk2>
      <a:lt2>
        <a:srgbClr val="EADBB8"/>
      </a:lt2>
      <a:accent1>
        <a:srgbClr val="8B2E1F"/>
      </a:accent1>
      <a:accent2>
        <a:srgbClr val="A97A2B"/>
      </a:accent2>
      <a:accent3>
        <a:srgbClr val="3E5641"/>
      </a:accent3>
      <a:accent4>
        <a:srgbClr val="6B4E3D"/>
      </a:accent4>
      <a:accent5>
        <a:srgbClr val="C9B48A"/>
      </a:accent5>
      <a:accent6>
        <a:srgbClr val="7A6A55"/>
      </a:accent6>
      <a:hlink>
        <a:srgbClr val="8B2E1F"/>
      </a:hlink>
      <a:folHlink>
        <a:srgbClr val="6B4E3D"/>
      </a:folHlink>
    </a:clrScheme>
    <a:fontScheme name="Relojero">
      <a:majorFont>
        <a:latin typeface="Bookman Old Sty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entury Schoolbook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Acertijos del reloj · Parte 2</dc:title>
  <dc:subject>PptxGenJS Presentation</dc:subject>
  <dc:creator>MathGames</dc:creator>
  <cp:lastModifiedBy>MathGames</cp:lastModifiedBy>
  <cp:revision>1</cp:revision>
  <dcterms:created xsi:type="dcterms:W3CDTF">2026-11-01T21:10:49Z</dcterms:created>
  <dcterms:modified xsi:type="dcterms:W3CDTF">2026-11-01T21:10:49Z</dcterms:modified>
</cp:coreProperties>
</file>